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362" r:id="rId2"/>
    <p:sldId id="388" r:id="rId3"/>
    <p:sldId id="387" r:id="rId4"/>
    <p:sldId id="389" r:id="rId5"/>
    <p:sldId id="383" r:id="rId6"/>
    <p:sldId id="385" r:id="rId7"/>
    <p:sldId id="378" r:id="rId8"/>
  </p:sldIdLst>
  <p:sldSz cx="9144000" cy="5143500" type="screen16x9"/>
  <p:notesSz cx="6797675" cy="9928225"/>
  <p:defaultTextStyle>
    <a:defPPr>
      <a:defRPr lang="ru-RU"/>
    </a:defPPr>
    <a:lvl1pPr marL="0" algn="l" defTabSz="1449873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24936" algn="l" defTabSz="1449873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49873" algn="l" defTabSz="1449873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174809" algn="l" defTabSz="1449873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899745" algn="l" defTabSz="1449873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24682" algn="l" defTabSz="1449873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349618" algn="l" defTabSz="1449873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074554" algn="l" defTabSz="1449873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799491" algn="l" defTabSz="1449873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52" userDrawn="1">
          <p15:clr>
            <a:srgbClr val="A4A3A4"/>
          </p15:clr>
        </p15:guide>
        <p15:guide id="3" orient="horz" pos="4565">
          <p15:clr>
            <a:srgbClr val="A4A3A4"/>
          </p15:clr>
        </p15:guide>
        <p15:guide id="4" pos="3413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Сметанников Дмитрий Евгеньевич" initials="СДЕ" lastIdx="2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00"/>
    <a:srgbClr val="11437F"/>
    <a:srgbClr val="E6E0EC"/>
    <a:srgbClr val="EEF5F9"/>
    <a:srgbClr val="376092"/>
    <a:srgbClr val="179E86"/>
    <a:srgbClr val="010C41"/>
    <a:srgbClr val="9FC9DB"/>
    <a:srgbClr val="DCE6F2"/>
    <a:srgbClr val="B1C1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502" autoAdjust="0"/>
    <p:restoredTop sz="93669" autoAdjust="0"/>
  </p:normalViewPr>
  <p:slideViewPr>
    <p:cSldViewPr>
      <p:cViewPr>
        <p:scale>
          <a:sx n="150" d="100"/>
          <a:sy n="150" d="100"/>
        </p:scale>
        <p:origin x="-768" y="-72"/>
      </p:cViewPr>
      <p:guideLst>
        <p:guide orient="horz" pos="2880"/>
        <p:guide orient="horz" pos="4565"/>
        <p:guide pos="2152"/>
        <p:guide pos="3413"/>
      </p:guideLst>
    </p:cSldViewPr>
  </p:slideViewPr>
  <p:notesTextViewPr>
    <p:cViewPr>
      <p:scale>
        <a:sx n="50" d="100"/>
        <a:sy n="5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7" y="10"/>
            <a:ext cx="2945909" cy="495440"/>
          </a:xfrm>
          <a:prstGeom prst="rect">
            <a:avLst/>
          </a:prstGeom>
        </p:spPr>
        <p:txBody>
          <a:bodyPr vert="horz" lIns="169713" tIns="84856" rIns="169713" bIns="84856" rtlCol="0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902" y="10"/>
            <a:ext cx="2945909" cy="495440"/>
          </a:xfrm>
          <a:prstGeom prst="rect">
            <a:avLst/>
          </a:prstGeom>
        </p:spPr>
        <p:txBody>
          <a:bodyPr vert="horz" lIns="169713" tIns="84856" rIns="169713" bIns="84856" rtlCol="0"/>
          <a:lstStyle>
            <a:lvl1pPr algn="r">
              <a:defRPr sz="2200"/>
            </a:lvl1pPr>
          </a:lstStyle>
          <a:p>
            <a:fld id="{7BDEA39B-11B6-4F2F-80CF-1DE0A18C20B7}" type="datetimeFigureOut">
              <a:rPr lang="ru-RU" smtClean="0"/>
              <a:pPr/>
              <a:t>20.05.2026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7" y="9432794"/>
            <a:ext cx="2945909" cy="495440"/>
          </a:xfrm>
          <a:prstGeom prst="rect">
            <a:avLst/>
          </a:prstGeom>
        </p:spPr>
        <p:txBody>
          <a:bodyPr vert="horz" lIns="169713" tIns="84856" rIns="169713" bIns="84856" rtlCol="0" anchor="b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902" y="9432794"/>
            <a:ext cx="2945909" cy="495440"/>
          </a:xfrm>
          <a:prstGeom prst="rect">
            <a:avLst/>
          </a:prstGeom>
        </p:spPr>
        <p:txBody>
          <a:bodyPr vert="horz" lIns="169713" tIns="84856" rIns="169713" bIns="84856" rtlCol="0" anchor="b"/>
          <a:lstStyle>
            <a:lvl1pPr algn="r">
              <a:defRPr sz="2200"/>
            </a:lvl1pPr>
          </a:lstStyle>
          <a:p>
            <a:fld id="{B7337EB4-9398-4BC4-B294-C3A07667B4C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81896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7" y="10"/>
            <a:ext cx="2945909" cy="495440"/>
          </a:xfrm>
          <a:prstGeom prst="rect">
            <a:avLst/>
          </a:prstGeom>
        </p:spPr>
        <p:txBody>
          <a:bodyPr vert="horz" lIns="169713" tIns="84856" rIns="169713" bIns="84856" rtlCol="0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902" y="10"/>
            <a:ext cx="2945909" cy="495440"/>
          </a:xfrm>
          <a:prstGeom prst="rect">
            <a:avLst/>
          </a:prstGeom>
        </p:spPr>
        <p:txBody>
          <a:bodyPr vert="horz" lIns="169713" tIns="84856" rIns="169713" bIns="84856" rtlCol="0"/>
          <a:lstStyle>
            <a:lvl1pPr algn="r">
              <a:defRPr sz="2200"/>
            </a:lvl1pPr>
          </a:lstStyle>
          <a:p>
            <a:fld id="{8F7CBA3A-4016-4326-8AC3-4CA1C77DF708}" type="datetimeFigureOut">
              <a:rPr lang="ru-RU" smtClean="0"/>
              <a:pPr/>
              <a:t>20.05.2026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5450" y="1243013"/>
            <a:ext cx="5946775" cy="3346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69713" tIns="84856" rIns="169713" bIns="84856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396" y="4779545"/>
            <a:ext cx="5438888" cy="3910090"/>
          </a:xfrm>
          <a:prstGeom prst="rect">
            <a:avLst/>
          </a:prstGeom>
        </p:spPr>
        <p:txBody>
          <a:bodyPr vert="horz" lIns="169713" tIns="84856" rIns="169713" bIns="84856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7" y="9432794"/>
            <a:ext cx="2945909" cy="495440"/>
          </a:xfrm>
          <a:prstGeom prst="rect">
            <a:avLst/>
          </a:prstGeom>
        </p:spPr>
        <p:txBody>
          <a:bodyPr vert="horz" lIns="169713" tIns="84856" rIns="169713" bIns="84856" rtlCol="0" anchor="b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902" y="9432794"/>
            <a:ext cx="2945909" cy="495440"/>
          </a:xfrm>
          <a:prstGeom prst="rect">
            <a:avLst/>
          </a:prstGeom>
        </p:spPr>
        <p:txBody>
          <a:bodyPr vert="horz" lIns="169713" tIns="84856" rIns="169713" bIns="84856" rtlCol="0" anchor="b"/>
          <a:lstStyle>
            <a:lvl1pPr algn="r">
              <a:defRPr sz="2200"/>
            </a:lvl1pPr>
          </a:lstStyle>
          <a:p>
            <a:fld id="{1D3B102A-EDC8-431F-B475-B3229B34ED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49873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24936" algn="l" defTabSz="1449873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49873" algn="l" defTabSz="1449873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174809" algn="l" defTabSz="1449873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899745" algn="l" defTabSz="1449873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624682" algn="l" defTabSz="1449873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349618" algn="l" defTabSz="1449873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074554" algn="l" defTabSz="1449873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799491" algn="l" defTabSz="1449873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>
                <a:solidFill>
                  <a:prstClr val="black"/>
                </a:solidFill>
              </a:rPr>
              <a:pPr/>
              <a:t>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80943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16739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16739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16739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16739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16739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16739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4"/>
            <a:ext cx="777240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0DD28B-7C15-41E2-BBCC-86C5A6024E1F}" type="datetime1">
              <a:rPr lang="en-US" smtClean="0"/>
              <a:t>5/20/2026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" y="816597"/>
            <a:ext cx="592869" cy="421644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70533" y="861854"/>
            <a:ext cx="8060576" cy="35099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65881" y="751253"/>
            <a:ext cx="6012239" cy="292388"/>
          </a:xfrm>
        </p:spPr>
        <p:txBody>
          <a:bodyPr lIns="0" tIns="0" rIns="0" bIns="0"/>
          <a:lstStyle>
            <a:lvl1pPr>
              <a:defRPr sz="19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41B00-DE85-4263-8FC8-D3C2295726C6}" type="datetime1">
              <a:rPr lang="en-US" smtClean="0"/>
              <a:t>5/20/2026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194202" y="3100739"/>
            <a:ext cx="180755" cy="24121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164076" y="3515620"/>
            <a:ext cx="241007" cy="24121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1164078" y="3899197"/>
            <a:ext cx="240995" cy="24121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4969763" y="4422898"/>
            <a:ext cx="192315" cy="24121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4945252" y="4029159"/>
            <a:ext cx="241336" cy="22991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4945252" y="3624446"/>
            <a:ext cx="241336" cy="24086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65881" y="751253"/>
            <a:ext cx="6012239" cy="292388"/>
          </a:xfrm>
        </p:spPr>
        <p:txBody>
          <a:bodyPr lIns="0" tIns="0" rIns="0" bIns="0"/>
          <a:lstStyle>
            <a:lvl1pPr>
              <a:defRPr sz="19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484669" y="881676"/>
            <a:ext cx="2393754" cy="2923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265914" y="1110192"/>
            <a:ext cx="3263844" cy="1538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1" i="0">
                <a:solidFill>
                  <a:srgbClr val="161A1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F1E04D-C004-4F8E-BB9D-94EC410E69FB}" type="datetime1">
              <a:rPr lang="en-US" smtClean="0"/>
              <a:t>5/20/2026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65881" y="751253"/>
            <a:ext cx="6012239" cy="292388"/>
          </a:xfrm>
        </p:spPr>
        <p:txBody>
          <a:bodyPr lIns="0" tIns="0" rIns="0" bIns="0"/>
          <a:lstStyle>
            <a:lvl1pPr>
              <a:defRPr sz="19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4C5B50-4A1B-4C08-87D4-A74EF7F4F777}" type="datetime1">
              <a:rPr lang="en-US" smtClean="0"/>
              <a:t>5/20/2026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A2D59B-80B1-4C82-9E2D-1C455EDB2697}" type="datetime1">
              <a:rPr lang="en-US" smtClean="0"/>
              <a:t>5/20/2026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65881" y="751253"/>
            <a:ext cx="6012239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183005"/>
            <a:ext cx="82296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4"/>
            <a:ext cx="2926080" cy="4462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4"/>
            <a:ext cx="2103120" cy="4462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CA17E7-A0DE-42BE-80AD-56DED6CF712C}" type="datetime1">
              <a:rPr lang="en-US" smtClean="0"/>
              <a:t>5/20/2026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4"/>
            <a:ext cx="2103120" cy="4462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724936">
        <a:defRPr>
          <a:latin typeface="+mn-lt"/>
          <a:ea typeface="+mn-ea"/>
          <a:cs typeface="+mn-cs"/>
        </a:defRPr>
      </a:lvl2pPr>
      <a:lvl3pPr marL="1449873">
        <a:defRPr>
          <a:latin typeface="+mn-lt"/>
          <a:ea typeface="+mn-ea"/>
          <a:cs typeface="+mn-cs"/>
        </a:defRPr>
      </a:lvl3pPr>
      <a:lvl4pPr marL="2174809">
        <a:defRPr>
          <a:latin typeface="+mn-lt"/>
          <a:ea typeface="+mn-ea"/>
          <a:cs typeface="+mn-cs"/>
        </a:defRPr>
      </a:lvl4pPr>
      <a:lvl5pPr marL="2899745">
        <a:defRPr>
          <a:latin typeface="+mn-lt"/>
          <a:ea typeface="+mn-ea"/>
          <a:cs typeface="+mn-cs"/>
        </a:defRPr>
      </a:lvl5pPr>
      <a:lvl6pPr marL="3624682">
        <a:defRPr>
          <a:latin typeface="+mn-lt"/>
          <a:ea typeface="+mn-ea"/>
          <a:cs typeface="+mn-cs"/>
        </a:defRPr>
      </a:lvl6pPr>
      <a:lvl7pPr marL="4349618">
        <a:defRPr>
          <a:latin typeface="+mn-lt"/>
          <a:ea typeface="+mn-ea"/>
          <a:cs typeface="+mn-cs"/>
        </a:defRPr>
      </a:lvl7pPr>
      <a:lvl8pPr marL="5074554">
        <a:defRPr>
          <a:latin typeface="+mn-lt"/>
          <a:ea typeface="+mn-ea"/>
          <a:cs typeface="+mn-cs"/>
        </a:defRPr>
      </a:lvl8pPr>
      <a:lvl9pPr marL="5799491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724936">
        <a:defRPr>
          <a:latin typeface="+mn-lt"/>
          <a:ea typeface="+mn-ea"/>
          <a:cs typeface="+mn-cs"/>
        </a:defRPr>
      </a:lvl2pPr>
      <a:lvl3pPr marL="1449873">
        <a:defRPr>
          <a:latin typeface="+mn-lt"/>
          <a:ea typeface="+mn-ea"/>
          <a:cs typeface="+mn-cs"/>
        </a:defRPr>
      </a:lvl3pPr>
      <a:lvl4pPr marL="2174809">
        <a:defRPr>
          <a:latin typeface="+mn-lt"/>
          <a:ea typeface="+mn-ea"/>
          <a:cs typeface="+mn-cs"/>
        </a:defRPr>
      </a:lvl4pPr>
      <a:lvl5pPr marL="2899745">
        <a:defRPr>
          <a:latin typeface="+mn-lt"/>
          <a:ea typeface="+mn-ea"/>
          <a:cs typeface="+mn-cs"/>
        </a:defRPr>
      </a:lvl5pPr>
      <a:lvl6pPr marL="3624682">
        <a:defRPr>
          <a:latin typeface="+mn-lt"/>
          <a:ea typeface="+mn-ea"/>
          <a:cs typeface="+mn-cs"/>
        </a:defRPr>
      </a:lvl6pPr>
      <a:lvl7pPr marL="4349618">
        <a:defRPr>
          <a:latin typeface="+mn-lt"/>
          <a:ea typeface="+mn-ea"/>
          <a:cs typeface="+mn-cs"/>
        </a:defRPr>
      </a:lvl7pPr>
      <a:lvl8pPr marL="5074554">
        <a:defRPr>
          <a:latin typeface="+mn-lt"/>
          <a:ea typeface="+mn-ea"/>
          <a:cs typeface="+mn-cs"/>
        </a:defRPr>
      </a:lvl8pPr>
      <a:lvl9pPr marL="5799491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emf"/><Relationship Id="rId5" Type="http://schemas.openxmlformats.org/officeDocument/2006/relationships/image" Target="../media/image14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png"/><Relationship Id="rId5" Type="http://schemas.openxmlformats.org/officeDocument/2006/relationships/image" Target="../media/image18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079"/>
          <a:stretch/>
        </p:blipFill>
        <p:spPr>
          <a:xfrm>
            <a:off x="223947" y="75039"/>
            <a:ext cx="538053" cy="570462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12775" y="4827189"/>
            <a:ext cx="9122852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06884" y="2020910"/>
            <a:ext cx="7162800" cy="761957"/>
          </a:xfrm>
          <a:prstGeom prst="rect">
            <a:avLst/>
          </a:prstGeom>
          <a:noFill/>
        </p:spPr>
        <p:txBody>
          <a:bodyPr wrap="square" lIns="144987" tIns="72494" rIns="144987" bIns="72494" rtlCol="0">
            <a:spAutoFit/>
          </a:bodyPr>
          <a:lstStyle/>
          <a:p>
            <a:r>
              <a:rPr lang="ru-RU" sz="2000" b="1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Отдельные вопросы исполнения </a:t>
            </a:r>
            <a:endParaRPr lang="ru-RU" sz="2000" b="1" dirty="0" smtClean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 </a:t>
            </a:r>
            <a:r>
              <a:rPr lang="ru-RU" sz="2000" b="1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в </a:t>
            </a:r>
            <a:r>
              <a:rPr lang="ru-RU" sz="20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</a:t>
            </a:r>
            <a:r>
              <a:rPr lang="ru-RU" sz="2000" b="1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году. </a:t>
            </a:r>
            <a:endParaRPr lang="ru-RU" sz="2000" b="1" dirty="0" smtClean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" y="4801994"/>
            <a:ext cx="3638149" cy="346459"/>
          </a:xfrm>
          <a:prstGeom prst="rect">
            <a:avLst/>
          </a:prstGeom>
          <a:noFill/>
        </p:spPr>
        <p:txBody>
          <a:bodyPr wrap="square" lIns="144987" tIns="72494" rIns="144987" bIns="72494" rtlCol="0">
            <a:spAutoFit/>
          </a:bodyPr>
          <a:lstStyle/>
          <a:p>
            <a:r>
              <a:rPr lang="en-US" sz="1300" dirty="0" smtClean="0">
                <a:solidFill>
                  <a:prstClr val="white">
                    <a:lumMod val="65000"/>
                  </a:prstClr>
                </a:solidFill>
              </a:rPr>
              <a:t>samara.roskazna.gov.ru</a:t>
            </a:r>
            <a:endParaRPr lang="ru-RU" sz="1300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538767" y="4801994"/>
            <a:ext cx="3625374" cy="346459"/>
          </a:xfrm>
          <a:prstGeom prst="rect">
            <a:avLst/>
          </a:prstGeom>
          <a:noFill/>
        </p:spPr>
        <p:txBody>
          <a:bodyPr wrap="square" lIns="144987" tIns="72494" rIns="144987" bIns="72494" rtlCol="0">
            <a:spAutoFit/>
          </a:bodyPr>
          <a:lstStyle/>
          <a:p>
            <a:pPr algn="r"/>
            <a:r>
              <a:rPr lang="ru-RU" sz="1300" dirty="0">
                <a:solidFill>
                  <a:prstClr val="white">
                    <a:lumMod val="65000"/>
                  </a:prstClr>
                </a:solidFill>
              </a:rPr>
              <a:t> г. </a:t>
            </a:r>
            <a:r>
              <a:rPr lang="ru-RU" sz="1300" dirty="0" smtClean="0">
                <a:solidFill>
                  <a:prstClr val="white">
                    <a:lumMod val="65000"/>
                  </a:prstClr>
                </a:solidFill>
              </a:rPr>
              <a:t>Самара, май 2026 года</a:t>
            </a:r>
            <a:endParaRPr lang="ru-RU" sz="1300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16" name="object 2"/>
          <p:cNvSpPr/>
          <p:nvPr/>
        </p:nvSpPr>
        <p:spPr>
          <a:xfrm>
            <a:off x="-36512" y="4250149"/>
            <a:ext cx="4896544" cy="248117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4" name="object 2"/>
          <p:cNvSpPr/>
          <p:nvPr/>
        </p:nvSpPr>
        <p:spPr>
          <a:xfrm flipV="1">
            <a:off x="1" y="397589"/>
            <a:ext cx="7004022" cy="28083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TextBox 17"/>
          <p:cNvSpPr txBox="1"/>
          <p:nvPr/>
        </p:nvSpPr>
        <p:spPr bwMode="auto">
          <a:xfrm>
            <a:off x="689249" y="158769"/>
            <a:ext cx="3928073" cy="454180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/>
          <a:p>
            <a:pPr lvl="0">
              <a:defRPr/>
            </a:pPr>
            <a:r>
              <a:rPr lang="ru-RU" sz="1000" b="1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 казначейства</a:t>
            </a:r>
          </a:p>
          <a:p>
            <a:pPr lvl="0">
              <a:defRPr/>
            </a:pPr>
            <a:r>
              <a:rPr lang="ru-RU" sz="1000" b="1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Самарской области</a:t>
            </a:r>
            <a:endParaRPr lang="id-ID" sz="1000" b="1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65486" y="3790455"/>
            <a:ext cx="5214951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ru-RU" sz="14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Маслеева </a:t>
            </a:r>
            <a:r>
              <a:rPr lang="ru-RU" sz="1400" b="1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Елена </a:t>
            </a:r>
            <a:r>
              <a:rPr lang="ru-RU" sz="14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Владимировна</a:t>
            </a:r>
            <a:endParaRPr lang="ru-RU" sz="1400" b="1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Начальник </a:t>
            </a:r>
            <a:r>
              <a:rPr lang="ru-RU" sz="14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отдела расходов УФК </a:t>
            </a:r>
            <a:r>
              <a:rPr lang="ru-RU" sz="14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Самарской области</a:t>
            </a:r>
          </a:p>
        </p:txBody>
      </p:sp>
      <p:sp>
        <p:nvSpPr>
          <p:cNvPr id="15" name="object 9"/>
          <p:cNvSpPr/>
          <p:nvPr/>
        </p:nvSpPr>
        <p:spPr>
          <a:xfrm>
            <a:off x="7167446" y="329088"/>
            <a:ext cx="1967349" cy="436317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59817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12775" y="4827189"/>
            <a:ext cx="9122852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67446" y="329088"/>
            <a:ext cx="1967349" cy="43631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2"/>
          <p:cNvSpPr/>
          <p:nvPr/>
        </p:nvSpPr>
        <p:spPr>
          <a:xfrm flipV="1">
            <a:off x="0" y="397589"/>
            <a:ext cx="9144000" cy="28083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TextBox 12"/>
          <p:cNvSpPr txBox="1"/>
          <p:nvPr/>
        </p:nvSpPr>
        <p:spPr bwMode="auto">
          <a:xfrm>
            <a:off x="689249" y="158769"/>
            <a:ext cx="3928073" cy="454180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/>
          <a:p>
            <a:pPr>
              <a:defRPr/>
            </a:pPr>
            <a:r>
              <a:rPr lang="ru-RU" sz="10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 казначейства</a:t>
            </a:r>
          </a:p>
          <a:p>
            <a:pPr>
              <a:defRPr/>
            </a:pPr>
            <a:r>
              <a:rPr lang="ru-RU" sz="10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Самарской области</a:t>
            </a:r>
            <a:endParaRPr lang="id-ID" sz="1000" b="1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079"/>
          <a:stretch/>
        </p:blipFill>
        <p:spPr>
          <a:xfrm>
            <a:off x="223947" y="75039"/>
            <a:ext cx="538053" cy="570462"/>
          </a:xfrm>
          <a:prstGeom prst="rect">
            <a:avLst/>
          </a:prstGeom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59" y="678423"/>
            <a:ext cx="8533525" cy="4118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Заголовок 9"/>
          <p:cNvSpPr txBox="1">
            <a:spLocks/>
          </p:cNvSpPr>
          <p:nvPr/>
        </p:nvSpPr>
        <p:spPr>
          <a:xfrm>
            <a:off x="2790415" y="196066"/>
            <a:ext cx="6156640" cy="215444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r" defTabSz="914400"/>
            <a:r>
              <a:rPr lang="ru-RU" sz="1600" b="1" cap="small" dirty="0">
                <a:solidFill>
                  <a:srgbClr val="25406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КОНТРОЛЬНЫЕ ТОЧКИ, УСТАНОВЛЕННЫЕ НПА</a:t>
            </a:r>
          </a:p>
        </p:txBody>
      </p:sp>
    </p:spTree>
    <p:extLst>
      <p:ext uri="{BB962C8B-B14F-4D97-AF65-F5344CB8AC3E}">
        <p14:creationId xmlns:p14="http://schemas.microsoft.com/office/powerpoint/2010/main" val="13783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12775" y="4827189"/>
            <a:ext cx="9122852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67446" y="329088"/>
            <a:ext cx="1967349" cy="43631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2"/>
          <p:cNvSpPr/>
          <p:nvPr/>
        </p:nvSpPr>
        <p:spPr>
          <a:xfrm flipV="1">
            <a:off x="0" y="397589"/>
            <a:ext cx="9144000" cy="28083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TextBox 12"/>
          <p:cNvSpPr txBox="1"/>
          <p:nvPr/>
        </p:nvSpPr>
        <p:spPr bwMode="auto">
          <a:xfrm>
            <a:off x="689249" y="158769"/>
            <a:ext cx="3928073" cy="454180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/>
          <a:p>
            <a:pPr>
              <a:defRPr/>
            </a:pPr>
            <a:r>
              <a:rPr lang="ru-RU" sz="10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 казначейства</a:t>
            </a:r>
          </a:p>
          <a:p>
            <a:pPr>
              <a:defRPr/>
            </a:pPr>
            <a:r>
              <a:rPr lang="ru-RU" sz="10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Самарской области</a:t>
            </a:r>
            <a:endParaRPr lang="id-ID" sz="1000" b="1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079"/>
          <a:stretch/>
        </p:blipFill>
        <p:spPr>
          <a:xfrm>
            <a:off x="223947" y="75039"/>
            <a:ext cx="538053" cy="570462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946" y="771549"/>
            <a:ext cx="8668533" cy="1109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801" y="1880948"/>
            <a:ext cx="8668800" cy="803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Заголовок 9"/>
          <p:cNvSpPr txBox="1">
            <a:spLocks/>
          </p:cNvSpPr>
          <p:nvPr/>
        </p:nvSpPr>
        <p:spPr>
          <a:xfrm>
            <a:off x="2790415" y="196066"/>
            <a:ext cx="6156640" cy="215444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r" defTabSz="914400"/>
            <a:r>
              <a:rPr lang="ru-RU" sz="1600" b="1" cap="small" dirty="0">
                <a:solidFill>
                  <a:srgbClr val="25406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КОНТРОЛЬНЫЕ ТОЧКИ, УСТАНОВЛЕННЫЕ НПА</a:t>
            </a:r>
          </a:p>
        </p:txBody>
      </p:sp>
    </p:spTree>
    <p:extLst>
      <p:ext uri="{BB962C8B-B14F-4D97-AF65-F5344CB8AC3E}">
        <p14:creationId xmlns:p14="http://schemas.microsoft.com/office/powerpoint/2010/main" val="584903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12775" y="4827189"/>
            <a:ext cx="9122852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67446" y="329088"/>
            <a:ext cx="1967349" cy="43631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2"/>
          <p:cNvSpPr/>
          <p:nvPr/>
        </p:nvSpPr>
        <p:spPr>
          <a:xfrm flipV="1">
            <a:off x="0" y="397589"/>
            <a:ext cx="9144000" cy="28083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TextBox 12"/>
          <p:cNvSpPr txBox="1"/>
          <p:nvPr/>
        </p:nvSpPr>
        <p:spPr bwMode="auto">
          <a:xfrm>
            <a:off x="689249" y="158769"/>
            <a:ext cx="3928073" cy="454180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/>
          <a:p>
            <a:pPr>
              <a:defRPr/>
            </a:pPr>
            <a:r>
              <a:rPr lang="ru-RU" sz="10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 казначейства</a:t>
            </a:r>
          </a:p>
          <a:p>
            <a:pPr>
              <a:defRPr/>
            </a:pPr>
            <a:r>
              <a:rPr lang="ru-RU" sz="10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Самарской области</a:t>
            </a:r>
            <a:endParaRPr lang="id-ID" sz="1000" b="1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079"/>
          <a:stretch/>
        </p:blipFill>
        <p:spPr>
          <a:xfrm>
            <a:off x="223947" y="75039"/>
            <a:ext cx="538053" cy="570462"/>
          </a:xfrm>
          <a:prstGeom prst="rect">
            <a:avLst/>
          </a:prstGeom>
        </p:spPr>
      </p:pic>
      <p:sp>
        <p:nvSpPr>
          <p:cNvPr id="15" name="Заголовок 9"/>
          <p:cNvSpPr txBox="1">
            <a:spLocks/>
          </p:cNvSpPr>
          <p:nvPr/>
        </p:nvSpPr>
        <p:spPr>
          <a:xfrm>
            <a:off x="3059832" y="75039"/>
            <a:ext cx="5887223" cy="336471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r" defTabSz="914400"/>
            <a:r>
              <a:rPr lang="ru-RU" sz="1600" b="1" cap="small" dirty="0" smtClean="0">
                <a:solidFill>
                  <a:srgbClr val="25406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перевод операций по казначейскому счету 03214 </a:t>
            </a:r>
          </a:p>
          <a:p>
            <a:pPr algn="r" defTabSz="914400"/>
            <a:r>
              <a:rPr lang="ru-RU" sz="1600" b="1" cap="small" dirty="0" smtClean="0">
                <a:solidFill>
                  <a:srgbClr val="25406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платежный центр  </a:t>
            </a:r>
            <a:endParaRPr lang="ru-RU" sz="1600" b="1" cap="small" dirty="0">
              <a:solidFill>
                <a:srgbClr val="25406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05938" y="771550"/>
            <a:ext cx="874111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Дата начала действия счетов - 25.07.2026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6945" y="1175406"/>
            <a:ext cx="23608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Реквизиты счетов: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8" y="1568918"/>
            <a:ext cx="4176464" cy="1748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3389" y="2975327"/>
            <a:ext cx="4420502" cy="1733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6016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12775" y="4827189"/>
            <a:ext cx="9122852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67446" y="329088"/>
            <a:ext cx="1967349" cy="43631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2"/>
          <p:cNvSpPr/>
          <p:nvPr/>
        </p:nvSpPr>
        <p:spPr>
          <a:xfrm flipV="1">
            <a:off x="0" y="397589"/>
            <a:ext cx="9144000" cy="28083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TextBox 12"/>
          <p:cNvSpPr txBox="1"/>
          <p:nvPr/>
        </p:nvSpPr>
        <p:spPr bwMode="auto">
          <a:xfrm>
            <a:off x="689249" y="158769"/>
            <a:ext cx="3928073" cy="454180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/>
          <a:p>
            <a:pPr>
              <a:defRPr/>
            </a:pPr>
            <a:r>
              <a:rPr lang="ru-RU" sz="10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 казначейства</a:t>
            </a:r>
          </a:p>
          <a:p>
            <a:pPr>
              <a:defRPr/>
            </a:pPr>
            <a:r>
              <a:rPr lang="ru-RU" sz="10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Самарской области</a:t>
            </a:r>
            <a:endParaRPr lang="id-ID" sz="1000" b="1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079"/>
          <a:stretch/>
        </p:blipFill>
        <p:spPr>
          <a:xfrm>
            <a:off x="223947" y="75039"/>
            <a:ext cx="538053" cy="570462"/>
          </a:xfrm>
          <a:prstGeom prst="rect">
            <a:avLst/>
          </a:prstGeom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1662" y="0"/>
            <a:ext cx="1047930" cy="646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3707904" y="627534"/>
            <a:ext cx="5257672" cy="4255001"/>
          </a:xfrm>
          <a:prstGeom prst="rect">
            <a:avLst/>
          </a:prstGeom>
        </p:spPr>
        <p:txBody>
          <a:bodyPr wrap="square" lIns="68571" tIns="34285" rIns="68571" bIns="34285">
            <a:spAutoFit/>
          </a:bodyPr>
          <a:lstStyle/>
          <a:p>
            <a:pPr indent="342900" algn="ctr"/>
            <a:r>
              <a:rPr lang="ru-RU" sz="1100" dirty="0">
                <a:solidFill>
                  <a:schemeClr val="tx2">
                    <a:lumMod val="75000"/>
                  </a:schemeClr>
                </a:solidFill>
              </a:rPr>
              <a:t>Ключевые преимущества:</a:t>
            </a:r>
          </a:p>
          <a:p>
            <a:pPr indent="342900" algn="just"/>
            <a:r>
              <a:rPr lang="ru-RU" sz="900" u="sng" dirty="0"/>
              <a:t>Меньше реквизитов – меньше ошибок</a:t>
            </a:r>
            <a:endParaRPr lang="ru-RU" sz="900" dirty="0"/>
          </a:p>
          <a:p>
            <a:pPr indent="342900" algn="just"/>
            <a:r>
              <a:rPr lang="ru-RU" sz="900" dirty="0"/>
              <a:t>Перевод денежных средств на банковские счета предусматривает указание реквизитов банковского счета (20 знаков), реквизитов кредитной организации (наименования, идентификационного кода (9 знаков), а также номера корреспондентского счета (20 знаков), что повышает риск возникновения ошибки.</a:t>
            </a:r>
          </a:p>
          <a:p>
            <a:pPr indent="342900" algn="just"/>
            <a:r>
              <a:rPr lang="ru-RU" sz="900" dirty="0"/>
              <a:t>В то же время для осуществления выплат на карты «Мир» необходимо указать лишь два реквизита получателя денежных средств: номер платежной карты «Мир» (от 16 до 19 цифр) и дату рождения.</a:t>
            </a:r>
          </a:p>
          <a:p>
            <a:pPr indent="342900" algn="just"/>
            <a:r>
              <a:rPr lang="ru-RU" sz="900" u="sng" dirty="0"/>
              <a:t>Все под контролем</a:t>
            </a:r>
            <a:endParaRPr lang="ru-RU" sz="900" dirty="0"/>
          </a:p>
          <a:p>
            <a:pPr indent="342900" algn="just"/>
            <a:r>
              <a:rPr lang="ru-RU" sz="900" dirty="0"/>
              <a:t>На всех этапах обработки платежной информации происходит автоматизированный контроль номера платежной карты, а непосредственно перед осуществлением выплат – автоматическая проверка действительности платежной карты «Мир», осуществляемая банком-эмитентом (банком, выпустившим карту).</a:t>
            </a:r>
          </a:p>
          <a:p>
            <a:pPr indent="342900" algn="just"/>
            <a:r>
              <a:rPr lang="ru-RU" sz="900" dirty="0"/>
              <a:t>Подобные проверки позволяют минимизировать операционные ошибки, а также исключают выплату денежных средств по неактуальным реквизитам (в том числе в случае утраты карты или в случае указания номера платежной карты, счет которой закрыт).</a:t>
            </a:r>
          </a:p>
          <a:p>
            <a:pPr indent="342900" algn="just"/>
            <a:r>
              <a:rPr lang="ru-RU" sz="900" dirty="0"/>
              <a:t>Кроме того, технология предусматривает информирование плательщика о конкретных причинах невозможности зачисления средств, что обеспечивает гарантированное доведение денежных средств до получателя.</a:t>
            </a:r>
          </a:p>
          <a:p>
            <a:pPr indent="342900" algn="just"/>
            <a:r>
              <a:rPr lang="ru-RU" sz="900" u="sng" dirty="0"/>
              <a:t>Просто, быстро, удобно</a:t>
            </a:r>
            <a:endParaRPr lang="ru-RU" sz="900" dirty="0"/>
          </a:p>
          <a:p>
            <a:pPr indent="342900" algn="just"/>
            <a:r>
              <a:rPr lang="ru-RU" sz="900" dirty="0"/>
              <a:t>На основании одного оформленного в электронной форме платежного документа клиент Федерального казначейства может осуществить множество выплат (до 10 000) – это значительно оптимизирует процесс документооборота и, как следствие, ускоряет процесс доведения денежных средств до получателей.</a:t>
            </a:r>
          </a:p>
          <a:p>
            <a:pPr indent="342900" algn="just"/>
            <a:r>
              <a:rPr lang="ru-RU" sz="900" u="sng" dirty="0"/>
              <a:t>Без обеда и выходных</a:t>
            </a:r>
            <a:endParaRPr lang="ru-RU" sz="900" dirty="0"/>
          </a:p>
          <a:p>
            <a:pPr indent="342900" algn="just"/>
            <a:r>
              <a:rPr lang="ru-RU" sz="900" dirty="0"/>
              <a:t>Средства, перечисленные в рамках технологии прямых выплат на карты «Мир», зачисляются моментально, в том числе в выходные, нерабочие праздничные и просто нерабочие дни. </a:t>
            </a:r>
          </a:p>
        </p:txBody>
      </p:sp>
      <p:pic>
        <p:nvPicPr>
          <p:cNvPr id="16" name="Рисунок 15" descr="https://roskazna.gov.ru/upload/vyplaty-na-karty-mir/1.pn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57974"/>
            <a:ext cx="3186527" cy="1641968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Прямоугольник 16"/>
          <p:cNvSpPr/>
          <p:nvPr/>
        </p:nvSpPr>
        <p:spPr>
          <a:xfrm>
            <a:off x="269860" y="761478"/>
            <a:ext cx="3150012" cy="1592734"/>
          </a:xfrm>
          <a:prstGeom prst="rect">
            <a:avLst/>
          </a:prstGeom>
        </p:spPr>
        <p:txBody>
          <a:bodyPr wrap="square" lIns="68571" tIns="34285" rIns="68571" bIns="34285">
            <a:spAutoFit/>
          </a:bodyPr>
          <a:lstStyle/>
          <a:p>
            <a:pPr indent="342900" algn="just"/>
            <a:r>
              <a:rPr lang="ru-RU" sz="1100" dirty="0"/>
              <a:t>Сервис предусматривает взаимодействие Федерального казначейства с оператором платежной системы «Мир» (АО «Национальная система платежных карт») в режиме реального времени в целях обеспечения проверки действительности карт и моментального зачисления денежных средств с использованием лишь номера карты. 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419872" y="201193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 sz="3600">
                <a:solidFill>
                  <a:srgbClr val="11437F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ru-RU" sz="1800" b="1" cap="small" dirty="0" smtClean="0">
                <a:solidFill>
                  <a:srgbClr val="25406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ВЫПЛАТЫ НА КАРТЫ «МИР»</a:t>
            </a:r>
            <a:endParaRPr lang="ru-RU" sz="1800" b="1" cap="small" dirty="0">
              <a:solidFill>
                <a:srgbClr val="25406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5271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12775" y="4827189"/>
            <a:ext cx="9122852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67446" y="329088"/>
            <a:ext cx="1967349" cy="43631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2"/>
          <p:cNvSpPr/>
          <p:nvPr/>
        </p:nvSpPr>
        <p:spPr>
          <a:xfrm flipV="1">
            <a:off x="0" y="397589"/>
            <a:ext cx="9144000" cy="28083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TextBox 12"/>
          <p:cNvSpPr txBox="1"/>
          <p:nvPr/>
        </p:nvSpPr>
        <p:spPr bwMode="auto">
          <a:xfrm>
            <a:off x="689249" y="158769"/>
            <a:ext cx="3928073" cy="454180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/>
          <a:p>
            <a:pPr>
              <a:defRPr/>
            </a:pPr>
            <a:r>
              <a:rPr lang="ru-RU" sz="10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 казначейства</a:t>
            </a:r>
          </a:p>
          <a:p>
            <a:pPr>
              <a:defRPr/>
            </a:pPr>
            <a:r>
              <a:rPr lang="ru-RU" sz="10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Самарской области</a:t>
            </a:r>
            <a:endParaRPr lang="id-ID" sz="1000" b="1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079"/>
          <a:stretch/>
        </p:blipFill>
        <p:spPr>
          <a:xfrm>
            <a:off x="223947" y="75039"/>
            <a:ext cx="538053" cy="57046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137248" y="186194"/>
            <a:ext cx="3819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8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ВЫПЛАТЫ НА КАРТЫ «МИР»</a:t>
            </a:r>
            <a:endParaRPr lang="ru-RU" sz="1800" b="1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07504" y="1141578"/>
            <a:ext cx="3578563" cy="2677656"/>
            <a:chOff x="212387" y="765498"/>
            <a:chExt cx="3938604" cy="2677656"/>
          </a:xfrm>
        </p:grpSpPr>
        <p:sp>
          <p:nvSpPr>
            <p:cNvPr id="15" name="Прямоугольник 14"/>
            <p:cNvSpPr/>
            <p:nvPr/>
          </p:nvSpPr>
          <p:spPr>
            <a:xfrm>
              <a:off x="212387" y="765498"/>
              <a:ext cx="3938604" cy="267765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dirty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Управление расходами: </a:t>
              </a:r>
              <a:r>
                <a:rPr lang="ru-RU" sz="1400" b="1" dirty="0" smtClean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АУ/БУ</a:t>
              </a:r>
              <a:endParaRPr lang="en-US" sz="1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ru-RU" sz="1400" b="1" dirty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 </a:t>
              </a:r>
            </a:p>
            <a:p>
              <a:pPr algn="ctr"/>
              <a:r>
                <a:rPr lang="ru-RU" sz="1400" b="1" dirty="0" smtClean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Компонент </a:t>
              </a:r>
              <a:r>
                <a:rPr lang="ru-RU" sz="1400" b="1" dirty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ведения операций со средствами АУ/БУ</a:t>
              </a:r>
              <a:r>
                <a:rPr lang="ru-RU" sz="1400" b="1" dirty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 </a:t>
              </a:r>
              <a:endParaRPr lang="en-US" sz="1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endParaRPr lang="ru-RU" sz="1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ru-RU" sz="1400" b="1" dirty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Перечисления денежных средств на банковские карты "Мир"</a:t>
              </a:r>
              <a:r>
                <a:rPr lang="ru-RU" sz="1400" b="1" dirty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 </a:t>
              </a:r>
              <a:endParaRPr lang="en-US" sz="1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endParaRPr lang="ru-RU" sz="1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ru-RU" sz="1400" b="1" dirty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Распоряжение о перечислении </a:t>
              </a:r>
              <a:r>
                <a:rPr lang="ru-RU" sz="1400" b="1" dirty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денежных средств на </a:t>
              </a:r>
              <a:r>
                <a:rPr lang="ru-RU" sz="1400" b="1" dirty="0" smtClean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банковские </a:t>
              </a:r>
              <a:r>
                <a:rPr lang="ru-RU" sz="1400" b="1" dirty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карты «Мир» </a:t>
              </a:r>
              <a:endParaRPr lang="en-US" sz="1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endParaRPr lang="ru-RU" sz="1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ru-RU" sz="1400" b="1" dirty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Все документы</a:t>
              </a:r>
            </a:p>
          </p:txBody>
        </p:sp>
        <p:cxnSp>
          <p:nvCxnSpPr>
            <p:cNvPr id="16" name="Прямая со стрелкой 15"/>
            <p:cNvCxnSpPr/>
            <p:nvPr/>
          </p:nvCxnSpPr>
          <p:spPr>
            <a:xfrm>
              <a:off x="2193706" y="1043542"/>
              <a:ext cx="0" cy="288032"/>
            </a:xfrm>
            <a:prstGeom prst="straightConnector1">
              <a:avLst/>
            </a:prstGeom>
            <a:ln w="22225">
              <a:solidFill>
                <a:schemeClr val="tx2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 стрелкой 16"/>
            <p:cNvCxnSpPr/>
            <p:nvPr/>
          </p:nvCxnSpPr>
          <p:spPr>
            <a:xfrm>
              <a:off x="2193706" y="1654816"/>
              <a:ext cx="1" cy="252822"/>
            </a:xfrm>
            <a:prstGeom prst="straightConnector1">
              <a:avLst/>
            </a:prstGeom>
            <a:ln w="22225">
              <a:solidFill>
                <a:schemeClr val="tx2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 стрелкой 17"/>
            <p:cNvCxnSpPr/>
            <p:nvPr/>
          </p:nvCxnSpPr>
          <p:spPr>
            <a:xfrm>
              <a:off x="2193706" y="2267678"/>
              <a:ext cx="0" cy="288032"/>
            </a:xfrm>
            <a:prstGeom prst="straightConnector1">
              <a:avLst/>
            </a:prstGeom>
            <a:ln w="22225">
              <a:solidFill>
                <a:schemeClr val="tx2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 стрелкой 18"/>
            <p:cNvCxnSpPr/>
            <p:nvPr/>
          </p:nvCxnSpPr>
          <p:spPr>
            <a:xfrm>
              <a:off x="2193706" y="2918280"/>
              <a:ext cx="0" cy="288032"/>
            </a:xfrm>
            <a:prstGeom prst="straightConnector1">
              <a:avLst/>
            </a:prstGeom>
            <a:ln w="22225">
              <a:solidFill>
                <a:schemeClr val="tx2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771550"/>
            <a:ext cx="5218753" cy="3841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1662" y="0"/>
            <a:ext cx="1047930" cy="646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7920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12775" y="4827189"/>
            <a:ext cx="9122852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67446" y="329088"/>
            <a:ext cx="1967349" cy="43631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2"/>
          <p:cNvSpPr/>
          <p:nvPr/>
        </p:nvSpPr>
        <p:spPr>
          <a:xfrm flipV="1">
            <a:off x="0" y="397589"/>
            <a:ext cx="9144000" cy="28083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TextBox 12"/>
          <p:cNvSpPr txBox="1"/>
          <p:nvPr/>
        </p:nvSpPr>
        <p:spPr bwMode="auto">
          <a:xfrm>
            <a:off x="689249" y="158769"/>
            <a:ext cx="3928073" cy="454180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/>
          <a:p>
            <a:pPr>
              <a:defRPr/>
            </a:pPr>
            <a:r>
              <a:rPr lang="ru-RU" sz="10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 казначейства</a:t>
            </a:r>
          </a:p>
          <a:p>
            <a:pPr>
              <a:defRPr/>
            </a:pPr>
            <a:r>
              <a:rPr lang="ru-RU" sz="10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Самарской области</a:t>
            </a:r>
            <a:endParaRPr lang="id-ID" sz="1000" b="1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079"/>
          <a:stretch/>
        </p:blipFill>
        <p:spPr>
          <a:xfrm>
            <a:off x="223947" y="75039"/>
            <a:ext cx="538053" cy="57046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23528" y="2190750"/>
            <a:ext cx="69154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32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1759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39476</TotalTime>
  <Words>372</Words>
  <Application>Microsoft Office PowerPoint</Application>
  <PresentationFormat>Экран (16:9)</PresentationFormat>
  <Paragraphs>58</Paragraphs>
  <Slides>7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Елизавета Арбатова</dc:creator>
  <cp:lastModifiedBy>Маслеева Елена Владимировна</cp:lastModifiedBy>
  <cp:revision>1440</cp:revision>
  <cp:lastPrinted>2026-05-20T09:22:48Z</cp:lastPrinted>
  <dcterms:created xsi:type="dcterms:W3CDTF">2019-07-31T16:47:50Z</dcterms:created>
  <dcterms:modified xsi:type="dcterms:W3CDTF">2026-05-20T09:44:50Z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